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3"/>
  </p:notesMasterIdLst>
  <p:sldIdLst>
    <p:sldId id="256" r:id="rId2"/>
    <p:sldId id="257" r:id="rId3"/>
    <p:sldId id="292" r:id="rId4"/>
    <p:sldId id="275" r:id="rId5"/>
    <p:sldId id="272" r:id="rId6"/>
    <p:sldId id="260" r:id="rId7"/>
    <p:sldId id="270" r:id="rId8"/>
    <p:sldId id="271" r:id="rId9"/>
    <p:sldId id="277" r:id="rId10"/>
    <p:sldId id="261" r:id="rId11"/>
    <p:sldId id="276" r:id="rId12"/>
    <p:sldId id="269" r:id="rId13"/>
    <p:sldId id="286" r:id="rId14"/>
    <p:sldId id="279" r:id="rId15"/>
    <p:sldId id="280" r:id="rId16"/>
    <p:sldId id="281" r:id="rId17"/>
    <p:sldId id="262" r:id="rId18"/>
    <p:sldId id="282" r:id="rId19"/>
    <p:sldId id="288" r:id="rId20"/>
    <p:sldId id="287" r:id="rId21"/>
    <p:sldId id="263" r:id="rId22"/>
    <p:sldId id="283" r:id="rId23"/>
    <p:sldId id="284" r:id="rId24"/>
    <p:sldId id="289" r:id="rId25"/>
    <p:sldId id="285" r:id="rId26"/>
    <p:sldId id="264" r:id="rId27"/>
    <p:sldId id="265" r:id="rId28"/>
    <p:sldId id="259" r:id="rId29"/>
    <p:sldId id="290" r:id="rId30"/>
    <p:sldId id="291" r:id="rId31"/>
    <p:sldId id="27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2A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2"/>
    <p:restoredTop sz="76682"/>
  </p:normalViewPr>
  <p:slideViewPr>
    <p:cSldViewPr snapToGrid="0" snapToObjects="1">
      <p:cViewPr varScale="1">
        <p:scale>
          <a:sx n="115" d="100"/>
          <a:sy n="115" d="100"/>
        </p:scale>
        <p:origin x="1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6194E-EAC2-754C-B642-D25514A3041D}" type="datetimeFigureOut">
              <a:rPr lang="en-US" smtClean="0"/>
              <a:t>5/21/19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80DC4-80C5-AB42-800E-D8EE7AC5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3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Various alternatives to read and initialize inputs – </a:t>
            </a:r>
            <a:r>
              <a:rPr lang="en-US" b="1" dirty="0"/>
              <a:t>Data Setup</a:t>
            </a:r>
          </a:p>
          <a:p>
            <a:pPr lvl="1"/>
            <a:r>
              <a:rPr lang="en-US" dirty="0"/>
              <a:t>Batch</a:t>
            </a:r>
          </a:p>
          <a:p>
            <a:pPr lvl="1"/>
            <a:r>
              <a:rPr lang="en-US" dirty="0"/>
              <a:t>Mini-batch</a:t>
            </a:r>
          </a:p>
          <a:p>
            <a:pPr lvl="1"/>
            <a:r>
              <a:rPr lang="en-US" dirty="0"/>
              <a:t>Streaming</a:t>
            </a:r>
          </a:p>
          <a:p>
            <a:pPr lvl="1"/>
            <a:r>
              <a:rPr lang="en-US" b="1" dirty="0"/>
              <a:t>ORDEM DAS PROPOSIÇÕES</a:t>
            </a:r>
          </a:p>
          <a:p>
            <a:pPr lvl="1"/>
            <a:r>
              <a:rPr lang="en-US" dirty="0"/>
              <a:t>Data is independent</a:t>
            </a:r>
          </a:p>
          <a:p>
            <a:r>
              <a:rPr lang="en-US" b="1" dirty="0"/>
              <a:t>Data Processing </a:t>
            </a:r>
            <a:r>
              <a:rPr lang="en-US" dirty="0"/>
              <a:t>organized in a pipeline</a:t>
            </a:r>
            <a:br>
              <a:rPr lang="en-US" dirty="0"/>
            </a:br>
            <a:r>
              <a:rPr lang="en-US" dirty="0"/>
              <a:t>of multiple stages</a:t>
            </a:r>
          </a:p>
          <a:p>
            <a:pPr lvl="1"/>
            <a:r>
              <a:rPr lang="en-US" dirty="0"/>
              <a:t>Computational task followed by the </a:t>
            </a:r>
            <a:br>
              <a:rPr lang="en-US" dirty="0"/>
            </a:br>
            <a:r>
              <a:rPr lang="en-US" dirty="0"/>
              <a:t>evaluation of a criterion - a </a:t>
            </a:r>
            <a:r>
              <a:rPr lang="en-US" b="1" dirty="0"/>
              <a:t>proposition</a:t>
            </a:r>
          </a:p>
          <a:p>
            <a:pPr lvl="1"/>
            <a:r>
              <a:rPr lang="en-US" dirty="0"/>
              <a:t>Computational complexity of propositions may vary</a:t>
            </a:r>
          </a:p>
          <a:p>
            <a:pPr lvl="1"/>
            <a:r>
              <a:rPr lang="en-US" dirty="0"/>
              <a:t>Order is important</a:t>
            </a:r>
          </a:p>
          <a:p>
            <a:r>
              <a:rPr lang="en-US" dirty="0"/>
              <a:t>Pipeline can be</a:t>
            </a:r>
          </a:p>
          <a:p>
            <a:pPr lvl="1"/>
            <a:r>
              <a:rPr lang="en-US" dirty="0"/>
              <a:t>Compute-bound</a:t>
            </a:r>
          </a:p>
          <a:p>
            <a:pPr lvl="1"/>
            <a:r>
              <a:rPr lang="en-US" dirty="0"/>
              <a:t>Memory-bound</a:t>
            </a:r>
          </a:p>
          <a:p>
            <a:pPr lvl="1"/>
            <a:r>
              <a:rPr lang="en-US" dirty="0"/>
              <a:t>I/O-bound</a:t>
            </a:r>
          </a:p>
          <a:p>
            <a:pPr lvl="1"/>
            <a:endParaRPr lang="en-US" dirty="0"/>
          </a:p>
          <a:p>
            <a:r>
              <a:rPr lang="en-US" dirty="0"/>
              <a:t>Proposition order in the pipeline is crucial</a:t>
            </a:r>
          </a:p>
          <a:p>
            <a:pPr lvl="1"/>
            <a:r>
              <a:rPr lang="en-US" dirty="0"/>
              <a:t>For code correctness - dependencies among propositions</a:t>
            </a:r>
          </a:p>
          <a:p>
            <a:pPr lvl="1"/>
            <a:r>
              <a:rPr lang="en-US" dirty="0"/>
              <a:t>For code efficiency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80DC4-80C5-AB42-800E-D8EE7AC5CD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approach is to offload compute intensive routines using existing libraries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80DC4-80C5-AB42-800E-D8EE7AC5CDB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3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produce efficient code we cannot only consider the code, but we also have to be aware of the HW its going to be used</a:t>
            </a:r>
          </a:p>
          <a:p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Falar</a:t>
            </a:r>
            <a:r>
              <a:rPr lang="en-US" dirty="0"/>
              <a:t> do multicore e manycore, e o </a:t>
            </a:r>
            <a:r>
              <a:rPr lang="en-US" dirty="0" err="1"/>
              <a:t>ambiente</a:t>
            </a:r>
            <a:r>
              <a:rPr lang="en-US" dirty="0"/>
              <a:t> de </a:t>
            </a:r>
            <a:r>
              <a:rPr lang="en-US" dirty="0" err="1"/>
              <a:t>programação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memória</a:t>
            </a:r>
            <a:r>
              <a:rPr lang="en-US" dirty="0"/>
              <a:t> </a:t>
            </a:r>
            <a:r>
              <a:rPr lang="en-US" dirty="0" err="1"/>
              <a:t>partilhada</a:t>
            </a:r>
            <a:r>
              <a:rPr lang="en-US" dirty="0"/>
              <a:t> com NUMA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80DC4-80C5-AB42-800E-D8EE7AC5CD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0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Falar</a:t>
            </a:r>
            <a:r>
              <a:rPr lang="en-US" dirty="0"/>
              <a:t> da interface, </a:t>
            </a:r>
            <a:r>
              <a:rPr lang="en-US" dirty="0" err="1"/>
              <a:t>memória</a:t>
            </a:r>
            <a:r>
              <a:rPr lang="en-US" dirty="0"/>
              <a:t> </a:t>
            </a:r>
            <a:r>
              <a:rPr lang="en-US" dirty="0" err="1"/>
              <a:t>distribuída</a:t>
            </a:r>
            <a:r>
              <a:rPr lang="en-US" dirty="0"/>
              <a:t> e a </a:t>
            </a:r>
            <a:r>
              <a:rPr lang="en-US" dirty="0" err="1"/>
              <a:t>noção</a:t>
            </a:r>
            <a:r>
              <a:rPr lang="en-US" dirty="0"/>
              <a:t> de que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aceleradores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massivamente</a:t>
            </a:r>
            <a:r>
              <a:rPr lang="en-US" dirty="0"/>
              <a:t> </a:t>
            </a:r>
            <a:r>
              <a:rPr lang="en-US" dirty="0" err="1"/>
              <a:t>paralelos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80DC4-80C5-AB42-800E-D8EE7AC5CD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99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Falar</a:t>
            </a:r>
            <a:r>
              <a:rPr lang="en-US" dirty="0"/>
              <a:t> das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características</a:t>
            </a:r>
            <a:r>
              <a:rPr lang="en-US" dirty="0"/>
              <a:t> dos </a:t>
            </a:r>
            <a:r>
              <a:rPr lang="en-US" dirty="0" err="1"/>
              <a:t>possíveis</a:t>
            </a:r>
            <a:r>
              <a:rPr lang="en-US" dirty="0"/>
              <a:t> </a:t>
            </a:r>
            <a:r>
              <a:rPr lang="en-US" dirty="0" err="1"/>
              <a:t>aceleradores</a:t>
            </a:r>
            <a:r>
              <a:rPr lang="en-US" dirty="0"/>
              <a:t> (</a:t>
            </a:r>
            <a:r>
              <a:rPr lang="en-US" dirty="0" err="1"/>
              <a:t>não</a:t>
            </a:r>
            <a:r>
              <a:rPr lang="en-US" dirty="0"/>
              <a:t> dos </a:t>
            </a:r>
            <a:r>
              <a:rPr lang="en-US" dirty="0" err="1"/>
              <a:t>detalhes</a:t>
            </a:r>
            <a:r>
              <a:rPr lang="en-US" dirty="0"/>
              <a:t> de </a:t>
            </a:r>
            <a:r>
              <a:rPr lang="en-US" dirty="0" err="1"/>
              <a:t>arquitectura</a:t>
            </a:r>
            <a:r>
              <a:rPr lang="en-US" dirty="0"/>
              <a:t>): </a:t>
            </a:r>
            <a:r>
              <a:rPr lang="en-US" dirty="0" err="1"/>
              <a:t>diferente</a:t>
            </a:r>
            <a:r>
              <a:rPr lang="en-US" dirty="0"/>
              <a:t> </a:t>
            </a:r>
            <a:r>
              <a:rPr lang="en-US" dirty="0" err="1"/>
              <a:t>arquitectura</a:t>
            </a:r>
            <a:r>
              <a:rPr lang="en-US" dirty="0"/>
              <a:t>, </a:t>
            </a:r>
            <a:r>
              <a:rPr lang="en-US" dirty="0" err="1"/>
              <a:t>paradigmas</a:t>
            </a:r>
            <a:r>
              <a:rPr lang="en-US" dirty="0"/>
              <a:t> e </a:t>
            </a:r>
            <a:r>
              <a:rPr lang="en-US" dirty="0" err="1"/>
              <a:t>linguagens</a:t>
            </a:r>
            <a:r>
              <a:rPr lang="en-US" dirty="0"/>
              <a:t> de </a:t>
            </a:r>
            <a:r>
              <a:rPr lang="en-US" dirty="0" err="1"/>
              <a:t>programação</a:t>
            </a:r>
            <a:r>
              <a:rPr lang="en-US" dirty="0"/>
              <a:t>, </a:t>
            </a:r>
            <a:r>
              <a:rPr lang="en-US" dirty="0" err="1"/>
              <a:t>restrições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Código,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Falar</a:t>
            </a:r>
            <a:r>
              <a:rPr lang="en-US" dirty="0"/>
              <a:t> que </a:t>
            </a:r>
            <a:r>
              <a:rPr lang="en-US" dirty="0" err="1"/>
              <a:t>os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80DC4-80C5-AB42-800E-D8EE7AC5CD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13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Falar</a:t>
            </a:r>
            <a:r>
              <a:rPr lang="en-US" dirty="0"/>
              <a:t> das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características</a:t>
            </a:r>
            <a:r>
              <a:rPr lang="en-US" dirty="0"/>
              <a:t> dos </a:t>
            </a:r>
            <a:r>
              <a:rPr lang="en-US" dirty="0" err="1"/>
              <a:t>possíveis</a:t>
            </a:r>
            <a:r>
              <a:rPr lang="en-US" dirty="0"/>
              <a:t> </a:t>
            </a:r>
            <a:r>
              <a:rPr lang="en-US" dirty="0" err="1"/>
              <a:t>aceleradores</a:t>
            </a:r>
            <a:r>
              <a:rPr lang="en-US" dirty="0"/>
              <a:t> (</a:t>
            </a:r>
            <a:r>
              <a:rPr lang="en-US" dirty="0" err="1"/>
              <a:t>não</a:t>
            </a:r>
            <a:r>
              <a:rPr lang="en-US" dirty="0"/>
              <a:t> dos </a:t>
            </a:r>
            <a:r>
              <a:rPr lang="en-US" dirty="0" err="1"/>
              <a:t>detalhes</a:t>
            </a:r>
            <a:r>
              <a:rPr lang="en-US" dirty="0"/>
              <a:t> de </a:t>
            </a:r>
            <a:r>
              <a:rPr lang="en-US" dirty="0" err="1"/>
              <a:t>arquitectura</a:t>
            </a:r>
            <a:r>
              <a:rPr lang="en-US" dirty="0"/>
              <a:t>): </a:t>
            </a:r>
            <a:r>
              <a:rPr lang="en-US" dirty="0" err="1"/>
              <a:t>diferente</a:t>
            </a:r>
            <a:r>
              <a:rPr lang="en-US" dirty="0"/>
              <a:t> </a:t>
            </a:r>
            <a:r>
              <a:rPr lang="en-US" dirty="0" err="1"/>
              <a:t>arquitectura</a:t>
            </a:r>
            <a:r>
              <a:rPr lang="en-US" dirty="0"/>
              <a:t>, </a:t>
            </a:r>
            <a:r>
              <a:rPr lang="en-US" dirty="0" err="1"/>
              <a:t>paradigmas</a:t>
            </a:r>
            <a:r>
              <a:rPr lang="en-US" dirty="0"/>
              <a:t> e </a:t>
            </a:r>
            <a:r>
              <a:rPr lang="en-US" dirty="0" err="1"/>
              <a:t>linguagens</a:t>
            </a:r>
            <a:r>
              <a:rPr lang="en-US" dirty="0"/>
              <a:t> de </a:t>
            </a:r>
            <a:r>
              <a:rPr lang="en-US" dirty="0" err="1"/>
              <a:t>programação</a:t>
            </a:r>
            <a:r>
              <a:rPr lang="en-US" dirty="0"/>
              <a:t>, </a:t>
            </a:r>
            <a:r>
              <a:rPr lang="en-US" dirty="0" err="1"/>
              <a:t>restrições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Código,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Falar</a:t>
            </a:r>
            <a:r>
              <a:rPr lang="en-US" dirty="0"/>
              <a:t> que </a:t>
            </a:r>
            <a:r>
              <a:rPr lang="en-US" dirty="0" err="1"/>
              <a:t>os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80DC4-80C5-AB42-800E-D8EE7AC5CD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7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Focar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últimos</a:t>
            </a:r>
            <a:r>
              <a:rPr lang="en-US" dirty="0"/>
              <a:t> 2 </a:t>
            </a:r>
            <a:r>
              <a:rPr lang="en-US" dirty="0" err="1"/>
              <a:t>níveis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80DC4-80C5-AB42-800E-D8EE7AC5CD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00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Adequate PRNG usage on parallel environments is crucial for application efficiency and correctness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Offload PRNGs to accelerators – currently for GPUs and Knights Corner devices</a:t>
            </a:r>
          </a:p>
          <a:p>
            <a:pPr lvl="1"/>
            <a:r>
              <a:rPr lang="en-US" dirty="0"/>
              <a:t>Frees computational resources in the host device – used for the application</a:t>
            </a:r>
          </a:p>
          <a:p>
            <a:pPr lvl="1"/>
            <a:r>
              <a:rPr lang="en-US" dirty="0"/>
              <a:t>Hides PRNG and memory transfer overhead through the use of PRN dual-buffers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80DC4-80C5-AB42-800E-D8EE7AC5CD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30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ttH</a:t>
            </a:r>
            <a:r>
              <a:rPr lang="en-US" dirty="0"/>
              <a:t> scientific data analysis has the key features to evaluate </a:t>
            </a:r>
            <a:r>
              <a:rPr lang="en-US" b="1" dirty="0"/>
              <a:t>HEP-Frame</a:t>
            </a:r>
          </a:p>
          <a:p>
            <a:pPr lvl="1"/>
            <a:r>
              <a:rPr lang="en-US" dirty="0"/>
              <a:t>It is a real application developed by non-computer scientists and is actively used</a:t>
            </a:r>
          </a:p>
          <a:p>
            <a:pPr lvl="1"/>
            <a:r>
              <a:rPr lang="en-US" dirty="0"/>
              <a:t>Has the structure of a pipelined data stream application</a:t>
            </a:r>
          </a:p>
          <a:p>
            <a:pPr lvl="1"/>
            <a:r>
              <a:rPr lang="en-US" dirty="0"/>
              <a:t>Small modifications to the code changes it behavior among I/O-, memory-, or compute-bound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80DC4-80C5-AB42-800E-D8EE7AC5CD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76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Descrever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nomes</a:t>
            </a:r>
            <a:r>
              <a:rPr lang="en-US" dirty="0"/>
              <a:t> do </a:t>
            </a:r>
            <a:r>
              <a:rPr lang="en-US" dirty="0" err="1"/>
              <a:t>ttH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80DC4-80C5-AB42-800E-D8EE7AC5CD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62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0957-23E4-AC43-84E2-C8F2C43E3A7D}" type="datetime1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AB699B34-71C7-4E47-B460-B37E567AF4E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8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E34D5-93AD-0948-BC3D-C66C01F65404}" type="datetime1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CC32-D9D5-8F42-A5E5-BB1BCF86CF03}" type="datetime1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1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0E7B-CEB9-0D4A-BD6E-4D24B4610839}" type="datetime1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6601-01F6-9941-91CB-812A20B47770}" type="datetime1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851DD-8E93-B847-BE0A-BCF7698E1F59}" type="datetime1">
              <a:rPr lang="en-US" smtClean="0"/>
              <a:t>5/21/19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3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907E-509C-8541-8567-66F452CB62A6}" type="datetime1">
              <a:rPr lang="en-US" smtClean="0"/>
              <a:t>5/21/19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0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FE1F-ABAF-1D4B-8D38-C304519DBF8B}" type="datetime1">
              <a:rPr lang="en-US" smtClean="0"/>
              <a:t>5/21/19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5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02F1-CAA6-C040-8DF4-2CD67CDE267B}" type="datetime1">
              <a:rPr lang="en-US" smtClean="0"/>
              <a:t>5/21/19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9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C7F6-4859-114B-BF7A-D65731AADC27}" type="datetime1">
              <a:rPr lang="en-US" smtClean="0"/>
              <a:t>5/21/19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5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89DC-1986-C34F-9423-1A2BDDD6F64C}" type="datetime1">
              <a:rPr lang="en-US" smtClean="0"/>
              <a:t>5/21/19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1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4D4FB61-EEC8-8A42-BF61-44745430F27E}" type="datetime1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99B34-71C7-4E47-B460-B37E567AF4EE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3668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ampereira/hep-fram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F86AFB1-6719-C84A-8C32-A2F57998C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49BAD6-931C-A948-B30D-AADFB9A2A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7506" y="2483343"/>
            <a:ext cx="4719393" cy="107128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HEP-Frame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434FC-0F42-214E-A58E-4EB26D5D1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BE957B-0148-4E40-860B-090AE59D3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334" y="25066"/>
            <a:ext cx="3198430" cy="3873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0FF982-05EC-9A4B-91B4-FCE8FCE11539}"/>
              </a:ext>
            </a:extLst>
          </p:cNvPr>
          <p:cNvSpPr txBox="1"/>
          <p:nvPr/>
        </p:nvSpPr>
        <p:spPr>
          <a:xfrm>
            <a:off x="2034989" y="3657842"/>
            <a:ext cx="7044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Development Aid and Efficient Execution Engine</a:t>
            </a:r>
            <a:br>
              <a:rPr lang="en-US" sz="2400" dirty="0"/>
            </a:br>
            <a:r>
              <a:rPr lang="en-US" sz="2400" dirty="0"/>
              <a:t>where a Multi-layer Scheduler Adaptively Orders</a:t>
            </a:r>
          </a:p>
          <a:p>
            <a:pPr algn="ctr"/>
            <a:r>
              <a:rPr lang="en-US" sz="2400" dirty="0"/>
              <a:t>Pipelined Data Stream Applications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FE9AE6-33E2-BC4A-96E2-B3D6470BE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382" y="28415"/>
            <a:ext cx="1176217" cy="10712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EFE695-C351-2543-9F6F-F8276059F03D}"/>
              </a:ext>
            </a:extLst>
          </p:cNvPr>
          <p:cNvSpPr txBox="1"/>
          <p:nvPr/>
        </p:nvSpPr>
        <p:spPr>
          <a:xfrm>
            <a:off x="9744636" y="5103674"/>
            <a:ext cx="23735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Candidate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:</a:t>
            </a:r>
          </a:p>
          <a:p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André Pereira</a:t>
            </a:r>
          </a:p>
          <a:p>
            <a:pPr algn="r"/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Advisors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:</a:t>
            </a:r>
          </a:p>
          <a:p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Prof. Alberto </a:t>
            </a:r>
            <a:r>
              <a:rPr 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Proença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Prof. António Onofre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DA159E-1C19-084C-B9D8-A162CD389A5A}"/>
              </a:ext>
            </a:extLst>
          </p:cNvPr>
          <p:cNvSpPr txBox="1"/>
          <p:nvPr/>
        </p:nvSpPr>
        <p:spPr>
          <a:xfrm>
            <a:off x="10853172" y="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27/05/2019</a:t>
            </a:r>
          </a:p>
        </p:txBody>
      </p:sp>
    </p:spTree>
    <p:extLst>
      <p:ext uri="{BB962C8B-B14F-4D97-AF65-F5344CB8AC3E}">
        <p14:creationId xmlns:p14="http://schemas.microsoft.com/office/powerpoint/2010/main" val="3480001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B26B32-2E13-4540-A8CE-2EC2499D3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B16BF7-0FCA-024E-B90F-5D3E1B15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</a:t>
            </a:r>
            <a:r>
              <a:rPr lang="en-US" dirty="0"/>
              <a:t>ighly </a:t>
            </a:r>
            <a:r>
              <a:rPr lang="en-US" b="1" dirty="0"/>
              <a:t>E</a:t>
            </a:r>
            <a:r>
              <a:rPr lang="en-US" dirty="0"/>
              <a:t>fficient </a:t>
            </a:r>
            <a:r>
              <a:rPr lang="en-US" b="1" dirty="0"/>
              <a:t>P</a:t>
            </a:r>
            <a:r>
              <a:rPr lang="en-US" dirty="0"/>
              <a:t>ipelined </a:t>
            </a:r>
            <a:r>
              <a:rPr lang="en-US" b="1" dirty="0"/>
              <a:t>Frame</a:t>
            </a:r>
            <a:r>
              <a:rPr lang="en-US" dirty="0"/>
              <a:t>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BECB8-CDF4-A34A-8E61-364CD55BD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4379" y="2052116"/>
            <a:ext cx="8432284" cy="281465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HEP-Frame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has two key goals</a:t>
            </a:r>
          </a:p>
          <a:p>
            <a:pPr lvl="1"/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Aid the development of pipelined data streaming applications</a:t>
            </a:r>
          </a:p>
          <a:p>
            <a:pPr lvl="2"/>
            <a:r>
              <a:rPr lang="en-US" sz="1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Through the use of code skeletons</a:t>
            </a:r>
          </a:p>
          <a:p>
            <a:pPr lvl="2"/>
            <a:r>
              <a:rPr lang="en-US" sz="1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Hiding parallelization &amp; scheduling from the user</a:t>
            </a:r>
          </a:p>
          <a:p>
            <a:pPr lvl="2"/>
            <a:r>
              <a:rPr lang="en-US" sz="1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Supports plugins in the compilation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78152-03D6-2F41-ABE3-7C4591A5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97F875-A28B-4A40-B848-CA9533313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379" y="4866774"/>
            <a:ext cx="7623241" cy="19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6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1415C5-3550-6748-B2E7-4AC38DC0A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B16BF7-0FCA-024E-B90F-5D3E1B15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</a:t>
            </a:r>
            <a:r>
              <a:rPr lang="en-US" dirty="0"/>
              <a:t>ighly </a:t>
            </a:r>
            <a:r>
              <a:rPr lang="en-US" b="1" dirty="0"/>
              <a:t>E</a:t>
            </a:r>
            <a:r>
              <a:rPr lang="en-US" dirty="0"/>
              <a:t>fficient </a:t>
            </a:r>
            <a:r>
              <a:rPr lang="en-US" b="1" dirty="0"/>
              <a:t>P</a:t>
            </a:r>
            <a:r>
              <a:rPr lang="en-US" dirty="0"/>
              <a:t>ipelined </a:t>
            </a:r>
            <a:r>
              <a:rPr lang="en-US" b="1" dirty="0"/>
              <a:t>Frame</a:t>
            </a:r>
            <a:r>
              <a:rPr lang="en-US" dirty="0"/>
              <a:t>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BECB8-CDF4-A34A-8E61-364CD55BD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482" y="1821953"/>
            <a:ext cx="8732374" cy="321913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HEP-Frame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has two key goals</a:t>
            </a:r>
          </a:p>
          <a:p>
            <a:pPr marL="799910" lvl="1" indent="-3429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Aid the development of pipelined data streaming applications</a:t>
            </a:r>
          </a:p>
          <a:p>
            <a:pPr marL="799910" lvl="1" indent="-3429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Efficient execution of the code</a:t>
            </a:r>
          </a:p>
          <a:p>
            <a:pPr lvl="2"/>
            <a:r>
              <a:rPr lang="en-US" sz="1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Multi-layer scheduler</a:t>
            </a:r>
          </a:p>
          <a:p>
            <a:pPr lvl="2"/>
            <a:r>
              <a:rPr lang="en-US" sz="1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Tuning compute intensive and frequently used libraries: PRN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78152-03D6-2F41-ABE3-7C4591A5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8C003E-2910-524B-B2A1-1F8AB2A95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695" y="4746844"/>
            <a:ext cx="2657947" cy="201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2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BA4E8A4-8D1B-1A44-9522-FEAB48E0C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479C64-A759-0643-A181-A9180FDA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HEP-Frame</a:t>
            </a:r>
            <a:r>
              <a:rPr lang="en-US" dirty="0"/>
              <a:t> </a:t>
            </a:r>
            <a:r>
              <a:rPr lang="en-US" dirty="0" err="1"/>
              <a:t>Multiprocess</a:t>
            </a:r>
            <a:r>
              <a:rPr lang="en-US" dirty="0"/>
              <a:t>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C39C0-F3CA-C343-AD3E-907EFDF99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6835" y="2071774"/>
            <a:ext cx="7796540" cy="3048065"/>
          </a:xfrm>
        </p:spPr>
        <p:txBody>
          <a:bodyPr/>
          <a:lstStyle/>
          <a:p>
            <a:r>
              <a:rPr lang="en-US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Multiprocess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scheduler</a:t>
            </a:r>
          </a:p>
          <a:p>
            <a:pPr lvl="1"/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Pool of independent input files shared among processes</a:t>
            </a:r>
          </a:p>
          <a:p>
            <a:pPr lvl="1"/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Coarser workloads with very low overhead</a:t>
            </a:r>
          </a:p>
          <a:p>
            <a:pPr lvl="1"/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Each process with an independent data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21AF0-315C-F542-8332-7724F5357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12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8566C2-0836-7A4A-89A4-BD15A2A5F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90" y="2732253"/>
            <a:ext cx="3028241" cy="22909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7DF999F-8C7E-484D-9109-32FA40154508}"/>
              </a:ext>
            </a:extLst>
          </p:cNvPr>
          <p:cNvSpPr/>
          <p:nvPr/>
        </p:nvSpPr>
        <p:spPr>
          <a:xfrm>
            <a:off x="1014690" y="3164305"/>
            <a:ext cx="3028241" cy="185888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94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2260476-A5AB-5E4A-AC8B-25B0EDA76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479C64-A759-0643-A181-A9180FDA7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726" y="808056"/>
            <a:ext cx="9150413" cy="1077229"/>
          </a:xfrm>
        </p:spPr>
        <p:txBody>
          <a:bodyPr/>
          <a:lstStyle/>
          <a:p>
            <a:r>
              <a:rPr lang="en-US" b="1" dirty="0"/>
              <a:t>HEP-Frame</a:t>
            </a:r>
            <a:r>
              <a:rPr lang="en-US" dirty="0"/>
              <a:t> DS/DP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C39C0-F3CA-C343-AD3E-907EFDF99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111" y="1876008"/>
            <a:ext cx="7796540" cy="304806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Simultaneous </a:t>
            </a: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Data Setup 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and </a:t>
            </a: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Data Processing</a:t>
            </a:r>
          </a:p>
          <a:p>
            <a:pPr lvl="1"/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Dynamic tune of #threads allocated to these tasks</a:t>
            </a:r>
          </a:p>
          <a:p>
            <a:pPr lvl="1"/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Adapts HEP-Frame to benefit I/O or computations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21AF0-315C-F542-8332-7724F5357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13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6D6297-8CCB-834D-BCC3-E36C697D384B}"/>
              </a:ext>
            </a:extLst>
          </p:cNvPr>
          <p:cNvGrpSpPr/>
          <p:nvPr/>
        </p:nvGrpSpPr>
        <p:grpSpPr>
          <a:xfrm>
            <a:off x="4839519" y="4551611"/>
            <a:ext cx="4739379" cy="1860339"/>
            <a:chOff x="3571662" y="4933350"/>
            <a:chExt cx="3502907" cy="135606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B0BD01A-7A8D-014C-BE84-40B8FE841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4595" y="4933350"/>
              <a:ext cx="2529974" cy="135606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45CC82-0C66-0045-A146-959921391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09140" y="5217974"/>
              <a:ext cx="935455" cy="21911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7CBDDFD-A182-A545-A34C-F5961CC39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1662" y="5940830"/>
              <a:ext cx="972933" cy="21822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8AEE0A4-D58C-D34D-9D04-4CE25EEBE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871" y="2735929"/>
            <a:ext cx="3028241" cy="229093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837B090-7223-244F-B81A-9ADF1A8B6CB7}"/>
              </a:ext>
            </a:extLst>
          </p:cNvPr>
          <p:cNvSpPr/>
          <p:nvPr/>
        </p:nvSpPr>
        <p:spPr>
          <a:xfrm>
            <a:off x="1023871" y="3988467"/>
            <a:ext cx="3028241" cy="1038393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0D51CF-796C-7045-8A64-96023B287716}"/>
              </a:ext>
            </a:extLst>
          </p:cNvPr>
          <p:cNvSpPr/>
          <p:nvPr/>
        </p:nvSpPr>
        <p:spPr>
          <a:xfrm>
            <a:off x="1023870" y="2735929"/>
            <a:ext cx="3028241" cy="638929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02AE724-2317-A849-A72B-4265E1D18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64F29A-964E-554D-9670-B892BAF3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HEP-Frame</a:t>
            </a:r>
            <a:r>
              <a:rPr lang="en-US" dirty="0"/>
              <a:t> Multicore Scheduler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21F5296-CD43-8E43-B601-33883D57E0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00650" y="4287592"/>
            <a:ext cx="3892550" cy="244074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FF3F0-D91D-7144-968A-AD6E4DFE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14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96948E-7305-AF4F-A76E-E9C3C0874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871" y="2735929"/>
            <a:ext cx="3028241" cy="229093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530ECE9-ED35-8741-A9B9-965C81D2D5B4}"/>
              </a:ext>
            </a:extLst>
          </p:cNvPr>
          <p:cNvSpPr/>
          <p:nvPr/>
        </p:nvSpPr>
        <p:spPr>
          <a:xfrm>
            <a:off x="2460458" y="4226621"/>
            <a:ext cx="1591654" cy="800239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310E51-1EB7-EB4A-A260-CADD338802B1}"/>
              </a:ext>
            </a:extLst>
          </p:cNvPr>
          <p:cNvSpPr/>
          <p:nvPr/>
        </p:nvSpPr>
        <p:spPr>
          <a:xfrm>
            <a:off x="1023870" y="2735929"/>
            <a:ext cx="3028241" cy="1490692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97F73F4-621F-9C43-9450-0A206B7E7898}"/>
              </a:ext>
            </a:extLst>
          </p:cNvPr>
          <p:cNvSpPr txBox="1">
            <a:spLocks/>
          </p:cNvSpPr>
          <p:nvPr/>
        </p:nvSpPr>
        <p:spPr>
          <a:xfrm>
            <a:off x="3908676" y="2674958"/>
            <a:ext cx="7796540" cy="16126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200" b="0" kern="1200" cap="none" baseline="0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Multicore scheduler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b="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Creates a table of propositions according to dependencies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b="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Assigns propositions from the table to threads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b="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Updates position of propositions according to their weight</a:t>
            </a:r>
          </a:p>
        </p:txBody>
      </p:sp>
    </p:spTree>
    <p:extLst>
      <p:ext uri="{BB962C8B-B14F-4D97-AF65-F5344CB8AC3E}">
        <p14:creationId xmlns:p14="http://schemas.microsoft.com/office/powerpoint/2010/main" val="538959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22B0D5E-0FA5-FF4E-BB6E-2A6420A95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64F29A-964E-554D-9670-B892BAF3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HEP-Frame</a:t>
            </a:r>
            <a:r>
              <a:rPr lang="en-US" dirty="0"/>
              <a:t> Manycore Scheduler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6C599B8-3271-1041-8BA9-4CCB449A3A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34327" y="4582945"/>
            <a:ext cx="7139084" cy="170131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FF3F0-D91D-7144-968A-AD6E4DFE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15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C4E401-A34D-614D-B44E-BC4990FF8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871" y="2735929"/>
            <a:ext cx="3028241" cy="229093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B1E402A-EAFD-DA4A-ADE4-9DB5CCABA393}"/>
              </a:ext>
            </a:extLst>
          </p:cNvPr>
          <p:cNvSpPr/>
          <p:nvPr/>
        </p:nvSpPr>
        <p:spPr>
          <a:xfrm>
            <a:off x="1018219" y="4226621"/>
            <a:ext cx="1634744" cy="800239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B92804-F1E1-BE4C-A590-B19BA6546573}"/>
              </a:ext>
            </a:extLst>
          </p:cNvPr>
          <p:cNvSpPr/>
          <p:nvPr/>
        </p:nvSpPr>
        <p:spPr>
          <a:xfrm>
            <a:off x="1023870" y="2735929"/>
            <a:ext cx="3028241" cy="1490692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1D0D795-1FBB-3E4D-8504-6120BC574205}"/>
              </a:ext>
            </a:extLst>
          </p:cNvPr>
          <p:cNvSpPr txBox="1">
            <a:spLocks/>
          </p:cNvSpPr>
          <p:nvPr/>
        </p:nvSpPr>
        <p:spPr>
          <a:xfrm>
            <a:off x="4151214" y="2505754"/>
            <a:ext cx="7796540" cy="16126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200" b="0" kern="1200" cap="none" baseline="0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Manycore scheduler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b="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Creates a pipeline order based on dependencies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b="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Updates proposition order according to their weight</a:t>
            </a:r>
          </a:p>
        </p:txBody>
      </p:sp>
    </p:spTree>
    <p:extLst>
      <p:ext uri="{BB962C8B-B14F-4D97-AF65-F5344CB8AC3E}">
        <p14:creationId xmlns:p14="http://schemas.microsoft.com/office/powerpoint/2010/main" val="2246290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80E202-26E0-F04F-AEBF-91CBE5C94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EE0ED5-CD56-BB43-B450-BDC7DB39A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HEP-Frame</a:t>
            </a:r>
            <a:r>
              <a:rPr lang="en-US" dirty="0"/>
              <a:t> PRNG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FBECD-D249-C84B-A6F7-E98D98063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284" y="1885285"/>
            <a:ext cx="9900810" cy="232737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PRNs are often required by pipelined data stream applications</a:t>
            </a:r>
          </a:p>
          <a:p>
            <a:pPr lvl="1"/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PRNGs may have a performance impact when large amounts of PRNs are required</a:t>
            </a:r>
          </a:p>
          <a:p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HEP-Frame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transparently manages the efficient execution of PRNGs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DB4C7-EB35-9146-B770-85393FD8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3079D1-3E6F-5044-ADA6-79D0B507B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450" y="4379494"/>
            <a:ext cx="82931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22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954145-4CB8-2C44-9ED1-D42F2D17B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4FF79-8F21-C748-8267-304284B51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068" y="763451"/>
            <a:ext cx="9454266" cy="1077229"/>
          </a:xfrm>
        </p:spPr>
        <p:txBody>
          <a:bodyPr/>
          <a:lstStyle/>
          <a:p>
            <a:r>
              <a:rPr lang="en-US" dirty="0"/>
              <a:t>Case Study to Validate &amp; Evaluate </a:t>
            </a:r>
            <a:r>
              <a:rPr lang="en-US" b="1" dirty="0"/>
              <a:t>HEP-Frame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9D512-AE0F-2141-A3E3-7FE9C472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509C62-86A4-6B41-BF2E-351D6C188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143" y="3019452"/>
            <a:ext cx="5628963" cy="369663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B4A29E-7AA5-1641-A9EE-4CD480F7BCEA}"/>
              </a:ext>
            </a:extLst>
          </p:cNvPr>
          <p:cNvSpPr txBox="1">
            <a:spLocks/>
          </p:cNvSpPr>
          <p:nvPr/>
        </p:nvSpPr>
        <p:spPr>
          <a:xfrm>
            <a:off x="1259542" y="2141762"/>
            <a:ext cx="9672916" cy="800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2400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ttH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scientific data analysis has the key features to evaluate </a:t>
            </a: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HEP-Frame</a:t>
            </a:r>
          </a:p>
        </p:txBody>
      </p:sp>
    </p:spTree>
    <p:extLst>
      <p:ext uri="{BB962C8B-B14F-4D97-AF65-F5344CB8AC3E}">
        <p14:creationId xmlns:p14="http://schemas.microsoft.com/office/powerpoint/2010/main" val="3284210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199A2A9-AF38-C24A-86BC-7CB28AD83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4FF79-8F21-C748-8267-304284B5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</a:t>
            </a:r>
            <a:r>
              <a:rPr lang="en-US" i="1" dirty="0" err="1"/>
              <a:t>ttH</a:t>
            </a:r>
            <a:r>
              <a:rPr lang="en-US" dirty="0"/>
              <a:t> Scientific Data Analyses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9D512-AE0F-2141-A3E3-7FE9C472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509C62-86A4-6B41-BF2E-351D6C188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873" y="1390785"/>
            <a:ext cx="2605391" cy="1711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8C80A1-E905-3249-B0AA-C031DE9AB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8345" y="4561420"/>
            <a:ext cx="6109088" cy="213107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4EB24B-2135-CB48-90A1-6DEF17421BB1}"/>
              </a:ext>
            </a:extLst>
          </p:cNvPr>
          <p:cNvSpPr txBox="1">
            <a:spLocks/>
          </p:cNvSpPr>
          <p:nvPr/>
        </p:nvSpPr>
        <p:spPr>
          <a:xfrm>
            <a:off x="3628264" y="1462497"/>
            <a:ext cx="8079641" cy="3127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Computational characteristics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18 propositions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Proposition 17 is the most compute intensive</a:t>
            </a:r>
          </a:p>
          <a:p>
            <a:r>
              <a:rPr lang="en-US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Three versions of </a:t>
            </a:r>
            <a:r>
              <a:rPr lang="en-US" sz="2200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ttH</a:t>
            </a:r>
            <a:endParaRPr lang="en-US" sz="2200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ttH_as</a:t>
            </a: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– latency-bound</a:t>
            </a:r>
          </a:p>
          <a:p>
            <a:pPr lvl="1"/>
            <a:r>
              <a:rPr lang="en-US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ttH_sci</a:t>
            </a: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– compute-bound</a:t>
            </a:r>
          </a:p>
          <a:p>
            <a:pPr lvl="1"/>
            <a:r>
              <a:rPr lang="en-US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ttH_scinp</a:t>
            </a: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– compute-bound (less compute intensive than </a:t>
            </a:r>
            <a:r>
              <a:rPr lang="en-US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ttH_sci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0132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3B0B00-4C57-634D-A384-16B483673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B92DED-6870-F94F-AEE8-3C4B4DEE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Testbed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FEB76-EBD3-9543-9994-77A9DE8B1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861" y="1640541"/>
            <a:ext cx="8948278" cy="472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Ivy</a:t>
            </a: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Bridge</a:t>
            </a: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(IB) 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server: dual 12-core Intel Xeon E5-2695v2 @2.4 GHz nominal, coupled with a NVidia Tesla K20 with 2496 CUDA cores (</a:t>
            </a: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Kepler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) and a 61-core Intel Xeon Phi 7120 @1.2 GHz (</a:t>
            </a: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KNC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Broadwell</a:t>
            </a: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(BW) 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server: dual 16-core Intel Xeon E5-2683v4 @2.1 GHz nominal (1.7 GHz nominal with AVX2)</a:t>
            </a:r>
          </a:p>
          <a:p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Skylake 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server: dual 24-core Intel Xeon Platinum 8160 Skylake devices @2.1 GHz nominal (1.4 GHz nominal with AVX-512)</a:t>
            </a:r>
          </a:p>
          <a:p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KNL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server: single 64-core Intel Xeon Phi 7210 server @1.3 GHz nominal (1.1 GHz nominal with AVX-512) – configured with quadrant clustering and </a:t>
            </a:r>
            <a:r>
              <a:rPr 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eRAM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as flat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3910E-B06E-D349-AFF2-845F4532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BFAD1E-9ADF-DD4F-8323-591F318FA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5FEBF4-BE1C-1F41-958B-EF5093AF7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74181-B408-E54E-879E-3CA365A0D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730" y="1885284"/>
            <a:ext cx="7796540" cy="462309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Motivation</a:t>
            </a:r>
          </a:p>
          <a:p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Pipelined Data Streaming</a:t>
            </a:r>
          </a:p>
          <a:p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Parallel Computing Environments</a:t>
            </a:r>
          </a:p>
          <a:p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HEP-Frame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2400" b="1" u="sng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ighly </a:t>
            </a:r>
            <a:r>
              <a:rPr lang="en-US" sz="2400" b="1" u="sng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fficient </a:t>
            </a:r>
            <a:r>
              <a:rPr lang="en-US" sz="2400" b="1" u="sng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ipelined </a:t>
            </a:r>
            <a:r>
              <a:rPr lang="en-US" sz="2400" b="1" u="sng" dirty="0">
                <a:solidFill>
                  <a:schemeClr val="bg1">
                    <a:lumMod val="85000"/>
                    <a:lumOff val="15000"/>
                  </a:schemeClr>
                </a:solidFill>
              </a:rPr>
              <a:t>Frame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work</a:t>
            </a:r>
          </a:p>
          <a:p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Case Study to Validate &amp; Evaluate </a:t>
            </a:r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HEP-Frame</a:t>
            </a:r>
          </a:p>
          <a:p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HEP-Frame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Performance Evaluation</a:t>
            </a:r>
          </a:p>
          <a:p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Conclusions &amp; Future Work</a:t>
            </a:r>
          </a:p>
          <a:p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Scientific Contributions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822C5-1AE9-3549-8A4C-6463E3B8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83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6D17EA-D899-8B42-A14D-A410205EA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996A74-5BD0-3740-9DC8-DA6F93705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566" y="808056"/>
            <a:ext cx="8427574" cy="1077229"/>
          </a:xfrm>
        </p:spPr>
        <p:txBody>
          <a:bodyPr/>
          <a:lstStyle/>
          <a:p>
            <a:r>
              <a:rPr lang="en-US" dirty="0" err="1"/>
              <a:t>Multiprocess</a:t>
            </a:r>
            <a:r>
              <a:rPr lang="en-US" dirty="0"/>
              <a:t> Scheduling Layer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9BD53-83A4-A642-8F0A-89E8A30C1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B378EA-95F4-C541-8672-6B750BEB4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150" y="2445694"/>
            <a:ext cx="6489700" cy="2730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F2D413-18E6-D444-A09F-86FFCB65E8B5}"/>
              </a:ext>
            </a:extLst>
          </p:cNvPr>
          <p:cNvSpPr txBox="1"/>
          <p:nvPr/>
        </p:nvSpPr>
        <p:spPr>
          <a:xfrm>
            <a:off x="2434196" y="5549396"/>
            <a:ext cx="7323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Speedup of the case studies for 2, 4 and 6 KNL servers </a:t>
            </a:r>
            <a:r>
              <a:rPr lang="en-US" sz="1600" i="1" dirty="0"/>
              <a:t>vs</a:t>
            </a:r>
            <a:r>
              <a:rPr lang="en-US" sz="1600" dirty="0"/>
              <a:t> a single KNL server</a:t>
            </a:r>
          </a:p>
        </p:txBody>
      </p:sp>
    </p:spTree>
    <p:extLst>
      <p:ext uri="{BB962C8B-B14F-4D97-AF65-F5344CB8AC3E}">
        <p14:creationId xmlns:p14="http://schemas.microsoft.com/office/powerpoint/2010/main" val="3106112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3CB9D6C-F1E1-C645-AFD7-347BB95BE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63872B-BBBF-0844-9838-7701F46D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72" y="808056"/>
            <a:ext cx="8149668" cy="1077229"/>
          </a:xfrm>
        </p:spPr>
        <p:txBody>
          <a:bodyPr/>
          <a:lstStyle/>
          <a:p>
            <a:r>
              <a:rPr lang="en-US" dirty="0"/>
              <a:t>Simultaneous DS/DP Scheduling Layer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1D121-4930-044A-B05C-23D1DEEA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EE908F-A60C-0E4E-89C0-830098023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0" y="2055061"/>
            <a:ext cx="6527800" cy="306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5FBCCF-54B2-674F-8F1A-9C86AEF5C62B}"/>
              </a:ext>
            </a:extLst>
          </p:cNvPr>
          <p:cNvSpPr txBox="1"/>
          <p:nvPr/>
        </p:nvSpPr>
        <p:spPr>
          <a:xfrm>
            <a:off x="2224786" y="5509992"/>
            <a:ext cx="7742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Speedup of dynamic </a:t>
            </a:r>
            <a:r>
              <a:rPr lang="en-US" sz="1600" i="1" dirty="0"/>
              <a:t>vs</a:t>
            </a:r>
            <a:r>
              <a:rPr lang="en-US" sz="1600" dirty="0"/>
              <a:t> static tuning of </a:t>
            </a:r>
            <a:r>
              <a:rPr lang="en-US" sz="1600" i="1" dirty="0"/>
              <a:t>DS</a:t>
            </a:r>
            <a:r>
              <a:rPr lang="en-US" sz="1600" dirty="0"/>
              <a:t> and </a:t>
            </a:r>
            <a:r>
              <a:rPr lang="en-US" sz="1600" i="1" dirty="0"/>
              <a:t>DP</a:t>
            </a:r>
            <a:r>
              <a:rPr lang="en-US" sz="1600" dirty="0"/>
              <a:t> threads on the Ivy Bridge server</a:t>
            </a:r>
          </a:p>
        </p:txBody>
      </p:sp>
    </p:spTree>
    <p:extLst>
      <p:ext uri="{BB962C8B-B14F-4D97-AF65-F5344CB8AC3E}">
        <p14:creationId xmlns:p14="http://schemas.microsoft.com/office/powerpoint/2010/main" val="3661204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2762BA-500B-464B-AA60-735B2AD83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63872B-BBBF-0844-9838-7701F46D2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Multicore Scheduling Layer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1D121-4930-044A-B05C-23D1DEEA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7C98B9-CD72-6340-B41B-F2833EE1F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828800"/>
            <a:ext cx="7620000" cy="320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B57D85-0183-EE47-B1F3-E5C53F5944C7}"/>
              </a:ext>
            </a:extLst>
          </p:cNvPr>
          <p:cNvSpPr txBox="1"/>
          <p:nvPr/>
        </p:nvSpPr>
        <p:spPr>
          <a:xfrm>
            <a:off x="2713917" y="5498611"/>
            <a:ext cx="6764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Speedup of the parallel </a:t>
            </a:r>
            <a:r>
              <a:rPr lang="en-US" sz="1600" i="1" dirty="0" err="1"/>
              <a:t>ttH</a:t>
            </a:r>
            <a:r>
              <a:rPr lang="en-US" sz="1600" dirty="0"/>
              <a:t> analyses with </a:t>
            </a:r>
            <a:r>
              <a:rPr lang="en-US" sz="1600" b="1" dirty="0"/>
              <a:t>HEP-Frame</a:t>
            </a:r>
            <a:r>
              <a:rPr lang="en-US" sz="1600" dirty="0"/>
              <a:t> </a:t>
            </a:r>
            <a:r>
              <a:rPr lang="en-US" sz="1600" i="1" dirty="0"/>
              <a:t>vs</a:t>
            </a:r>
            <a:r>
              <a:rPr lang="en-US" sz="1600" dirty="0"/>
              <a:t> a standard OpenMP </a:t>
            </a:r>
            <a:r>
              <a:rPr lang="en-US" sz="1600" dirty="0" err="1"/>
              <a:t>parallelisation</a:t>
            </a:r>
            <a:r>
              <a:rPr lang="en-US" sz="1600" dirty="0"/>
              <a:t> for the same number of threads</a:t>
            </a:r>
          </a:p>
        </p:txBody>
      </p:sp>
    </p:spTree>
    <p:extLst>
      <p:ext uri="{BB962C8B-B14F-4D97-AF65-F5344CB8AC3E}">
        <p14:creationId xmlns:p14="http://schemas.microsoft.com/office/powerpoint/2010/main" val="1645004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176D52-FD5C-5A43-9253-40A037CA9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63872B-BBBF-0844-9838-7701F46D2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Manycore Scheduling Layer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1D121-4930-044A-B05C-23D1DEEA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BB3244-1EAA-A94D-A958-5105D95D4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558" y="2079812"/>
            <a:ext cx="7152883" cy="30715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F280C1-5967-9C4B-AD7E-D86D5BBD1200}"/>
              </a:ext>
            </a:extLst>
          </p:cNvPr>
          <p:cNvSpPr txBox="1"/>
          <p:nvPr/>
        </p:nvSpPr>
        <p:spPr>
          <a:xfrm>
            <a:off x="1923509" y="5554816"/>
            <a:ext cx="8344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Speedup of the KNL server </a:t>
            </a:r>
            <a:r>
              <a:rPr lang="en-US" sz="1600" i="1" dirty="0"/>
              <a:t>vs</a:t>
            </a:r>
            <a:r>
              <a:rPr lang="en-US" sz="1600" dirty="0"/>
              <a:t> 3 multicore dual-socket servers and a 4</a:t>
            </a:r>
            <a:r>
              <a:rPr lang="en-US" sz="1600" baseline="30000" dirty="0"/>
              <a:t>th</a:t>
            </a:r>
            <a:r>
              <a:rPr lang="en-US" sz="1600" dirty="0"/>
              <a:t> with a Kepler GPU</a:t>
            </a:r>
          </a:p>
        </p:txBody>
      </p:sp>
    </p:spTree>
    <p:extLst>
      <p:ext uri="{BB962C8B-B14F-4D97-AF65-F5344CB8AC3E}">
        <p14:creationId xmlns:p14="http://schemas.microsoft.com/office/powerpoint/2010/main" val="702768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0E4FC1-AF8E-8749-88E6-CFFF64747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718104-F089-B645-B1AD-D5073843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PRNG Management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CCC38-C429-3C40-920B-352E79413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533874-8F49-0147-AA7A-0A0593E6E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493" y="1885285"/>
            <a:ext cx="7147014" cy="37789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8A8727-823A-984F-8B89-A16621435BF6}"/>
              </a:ext>
            </a:extLst>
          </p:cNvPr>
          <p:cNvSpPr txBox="1"/>
          <p:nvPr/>
        </p:nvSpPr>
        <p:spPr>
          <a:xfrm>
            <a:off x="2310055" y="5896055"/>
            <a:ext cx="7571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Execution of the </a:t>
            </a:r>
            <a:r>
              <a:rPr lang="en-US" sz="1600" i="1" dirty="0" err="1"/>
              <a:t>ttH</a:t>
            </a:r>
            <a:r>
              <a:rPr lang="en-US" sz="1600" dirty="0"/>
              <a:t> analyses with native PRNG and offloading the PRNG to devices/servers over PCI-Express and Ethernet (with no </a:t>
            </a:r>
            <a:r>
              <a:rPr lang="en-US" sz="1600" i="1" dirty="0"/>
              <a:t>DS/DP</a:t>
            </a:r>
            <a:r>
              <a:rPr lang="en-US" sz="1600" dirty="0"/>
              <a:t> sched.)</a:t>
            </a:r>
          </a:p>
        </p:txBody>
      </p:sp>
    </p:spTree>
    <p:extLst>
      <p:ext uri="{BB962C8B-B14F-4D97-AF65-F5344CB8AC3E}">
        <p14:creationId xmlns:p14="http://schemas.microsoft.com/office/powerpoint/2010/main" val="3542144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A29949-E97B-1F46-A740-334945946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63872B-BBBF-0844-9838-7701F46D2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</a:t>
            </a:r>
            <a:r>
              <a:rPr lang="en-US" b="1" dirty="0"/>
              <a:t> HEP-Frame</a:t>
            </a:r>
            <a:r>
              <a:rPr lang="en-US" dirty="0"/>
              <a:t>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1D121-4930-044A-B05C-23D1DEEA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46ED8A-0C22-6D4E-A3A3-FA33EC9E0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049" y="1885285"/>
            <a:ext cx="6565900" cy="335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42353D-AE5C-FF41-9BC9-4F65A6E13F40}"/>
              </a:ext>
            </a:extLst>
          </p:cNvPr>
          <p:cNvSpPr txBox="1"/>
          <p:nvPr/>
        </p:nvSpPr>
        <p:spPr>
          <a:xfrm>
            <a:off x="2012096" y="5534470"/>
            <a:ext cx="8167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Speedup of the case studies on </a:t>
            </a:r>
            <a:r>
              <a:rPr lang="en-US" sz="1600" b="1" dirty="0"/>
              <a:t>HEP-Frame</a:t>
            </a:r>
            <a:r>
              <a:rPr lang="en-US" sz="1600" dirty="0"/>
              <a:t> </a:t>
            </a:r>
            <a:r>
              <a:rPr lang="en-US" sz="1600" i="1" dirty="0"/>
              <a:t>vs</a:t>
            </a:r>
            <a:r>
              <a:rPr lang="en-US" sz="1600" dirty="0"/>
              <a:t> their original sequential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1587143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B42C08-1EAE-8E47-AE32-C2C15E994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B4A2B6-D2C0-6544-AE3E-BA9DD134B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73FBF-0896-6940-A2E8-1716629EF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776" y="1885285"/>
            <a:ext cx="9995647" cy="473963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HEP-Frame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is designed for pipelined data streaming applications</a:t>
            </a:r>
          </a:p>
          <a:p>
            <a:endParaRPr lang="en-US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HEP-Frame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multi-layer scheduler dynamically adapts the hardware and workloads</a:t>
            </a:r>
          </a:p>
          <a:p>
            <a:pPr lvl="1"/>
            <a:r>
              <a:rPr lang="en-US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Each layer adapts code execution for different computing devices</a:t>
            </a:r>
          </a:p>
          <a:p>
            <a:pPr lvl="1"/>
            <a:r>
              <a:rPr lang="en-US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Throughput improved from </a:t>
            </a:r>
            <a:r>
              <a:rPr lang="en-US" sz="2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56</a:t>
            </a:r>
            <a:r>
              <a:rPr lang="en-US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to </a:t>
            </a:r>
            <a:r>
              <a:rPr lang="en-US" sz="2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14K</a:t>
            </a:r>
            <a:r>
              <a:rPr lang="en-US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dataset elements per sec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F49DB-1B1F-BA4B-9222-0A30D7938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43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0393E3-1121-BB4D-8E6B-17FB83365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2C36A1-9223-804C-B39D-371F9EECA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1F106-A10B-794A-BF23-5C8E529D3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164" y="2052116"/>
            <a:ext cx="9077742" cy="3997828"/>
          </a:xfrm>
        </p:spPr>
        <p:txBody>
          <a:bodyPr/>
          <a:lstStyle/>
          <a:p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HEP-Frame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user interaction can be further improved through</a:t>
            </a:r>
          </a:p>
          <a:p>
            <a:pPr lvl="1"/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An easier integration of plugins into the compile process</a:t>
            </a:r>
          </a:p>
          <a:p>
            <a:pPr lvl="1"/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Automatic detection of dependencies among propositions</a:t>
            </a:r>
          </a:p>
          <a:p>
            <a:r>
              <a:rPr lang="en-US" sz="2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HEP-Frame</a:t>
            </a:r>
            <a:r>
              <a:rPr lang="en-US" sz="2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performance can also be improved through</a:t>
            </a:r>
          </a:p>
          <a:p>
            <a:pPr lvl="1"/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An improvement on the multicore scheduler to use multiple processes per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E4D4D-54CE-5A43-83D9-7C7EED6D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5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C34CB8-3A95-7640-80A4-F15E2F325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65E5D6-01D2-2446-8AAF-EFCEDF7B1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DCE8D-7942-B14F-B8C0-45363B2D0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158" y="1228165"/>
            <a:ext cx="9366981" cy="5449361"/>
          </a:xfrm>
        </p:spPr>
        <p:txBody>
          <a:bodyPr>
            <a:normAutofit fontScale="62500" lnSpcReduction="20000"/>
          </a:bodyPr>
          <a:lstStyle/>
          <a:p>
            <a:r>
              <a:rPr lang="en-US" sz="2200" b="1" dirty="0"/>
              <a:t>HEP-Frame</a:t>
            </a:r>
            <a:r>
              <a:rPr lang="en-US" sz="2200" dirty="0"/>
              <a:t> is available at </a:t>
            </a:r>
            <a:r>
              <a:rPr lang="en-US" sz="2200" dirty="0">
                <a:hlinkClick r:id="rId3"/>
              </a:rPr>
              <a:t>https://bitbucket.org/ampereira/hep-frame/</a:t>
            </a:r>
            <a:endParaRPr lang="en-US" sz="2200" dirty="0"/>
          </a:p>
          <a:p>
            <a:pPr lvl="1"/>
            <a:r>
              <a:rPr lang="en-US" sz="1900" dirty="0"/>
              <a:t>Currently used by several particle physicists</a:t>
            </a:r>
          </a:p>
          <a:p>
            <a:r>
              <a:rPr lang="en-US" sz="2200" dirty="0"/>
              <a:t>Scientific Communications</a:t>
            </a:r>
          </a:p>
          <a:p>
            <a:pPr lvl="1"/>
            <a:r>
              <a:rPr lang="en-US" sz="1900" b="1" dirty="0"/>
              <a:t>PRNG-broker: A High-Performance Broker to Supply Parallel Generated Streams of Pseudo-Random Numbers to Large Scale Simulations </a:t>
            </a:r>
            <a:r>
              <a:rPr lang="en-US" sz="1900" dirty="0"/>
              <a:t>- André Pereira and Alberto </a:t>
            </a:r>
            <a:r>
              <a:rPr lang="en-US" sz="1900" dirty="0" err="1"/>
              <a:t>Proença</a:t>
            </a:r>
            <a:r>
              <a:rPr lang="en-US" sz="1900" dirty="0"/>
              <a:t>. </a:t>
            </a:r>
            <a:r>
              <a:rPr lang="en-US" sz="1900" u="sng" dirty="0"/>
              <a:t>To be submitted</a:t>
            </a:r>
            <a:r>
              <a:rPr lang="en-US" sz="1900" dirty="0"/>
              <a:t> in May to the </a:t>
            </a:r>
            <a:r>
              <a:rPr lang="en-US" sz="1900" i="1" dirty="0"/>
              <a:t>Journal of Scientific Computing</a:t>
            </a:r>
            <a:r>
              <a:rPr lang="en-US" sz="1900" dirty="0"/>
              <a:t>.</a:t>
            </a:r>
            <a:endParaRPr lang="en-US" sz="1900" b="1" dirty="0"/>
          </a:p>
          <a:p>
            <a:pPr lvl="1"/>
            <a:r>
              <a:rPr lang="en-US" sz="1900" b="1" dirty="0"/>
              <a:t>Multi-layer Scheduling with Adaptive Ordering of Pipelined Data Stream Analyses on Heterogeneous Servers </a:t>
            </a:r>
            <a:r>
              <a:rPr lang="en-US" sz="1900" dirty="0"/>
              <a:t>- André Pereira and Alberto </a:t>
            </a:r>
            <a:r>
              <a:rPr lang="en-US" sz="1900" dirty="0" err="1"/>
              <a:t>Proença</a:t>
            </a:r>
            <a:r>
              <a:rPr lang="en-US" sz="1900" dirty="0"/>
              <a:t>. </a:t>
            </a:r>
            <a:r>
              <a:rPr lang="en-US" sz="1900" u="sng" dirty="0"/>
              <a:t>Submitted</a:t>
            </a:r>
            <a:r>
              <a:rPr lang="en-US" sz="1900" dirty="0"/>
              <a:t> in March to the </a:t>
            </a:r>
            <a:r>
              <a:rPr lang="en-US" sz="1900" i="1" dirty="0"/>
              <a:t>Journal of Parallel and Distributed Computing</a:t>
            </a:r>
            <a:r>
              <a:rPr lang="en-US" sz="1900" dirty="0"/>
              <a:t>. </a:t>
            </a:r>
          </a:p>
          <a:p>
            <a:pPr lvl="1"/>
            <a:r>
              <a:rPr lang="en-US" sz="1900" b="1" dirty="0"/>
              <a:t>HEP-Frame: a Powerful Tool to Build LHC Data Analyses </a:t>
            </a:r>
            <a:r>
              <a:rPr lang="en-US" sz="1900" dirty="0"/>
              <a:t>- André Pereira, </a:t>
            </a:r>
            <a:r>
              <a:rPr lang="en-US" sz="1900" dirty="0" err="1"/>
              <a:t>António</a:t>
            </a:r>
            <a:r>
              <a:rPr lang="en-US" sz="1900" dirty="0"/>
              <a:t> Onofre and Alberto </a:t>
            </a:r>
            <a:r>
              <a:rPr lang="en-US" sz="1900" dirty="0" err="1"/>
              <a:t>Proença</a:t>
            </a:r>
            <a:r>
              <a:rPr lang="en-US" sz="1900" dirty="0"/>
              <a:t>. </a:t>
            </a:r>
            <a:r>
              <a:rPr lang="en-US" sz="1900" u="sng" dirty="0"/>
              <a:t>To be submitted</a:t>
            </a:r>
            <a:r>
              <a:rPr lang="en-US" sz="1900" dirty="0"/>
              <a:t> in May to the </a:t>
            </a:r>
            <a:r>
              <a:rPr lang="en-US" sz="1900" i="1" dirty="0"/>
              <a:t>European Physics Journal C</a:t>
            </a:r>
            <a:r>
              <a:rPr lang="en-US" sz="1900" dirty="0"/>
              <a:t>. </a:t>
            </a:r>
          </a:p>
          <a:p>
            <a:pPr lvl="1"/>
            <a:r>
              <a:rPr lang="en-US" sz="1900" b="1" dirty="0"/>
              <a:t>Efficient Use of Parallel PRNGs on Heterogeneous Servers </a:t>
            </a:r>
            <a:r>
              <a:rPr lang="en-US" sz="1900" dirty="0"/>
              <a:t>– André Pereira and Alberto </a:t>
            </a:r>
            <a:r>
              <a:rPr lang="en-US" sz="1900" dirty="0" err="1"/>
              <a:t>Proença</a:t>
            </a:r>
            <a:r>
              <a:rPr lang="en-US" sz="1900" dirty="0"/>
              <a:t>. In </a:t>
            </a:r>
            <a:r>
              <a:rPr lang="en-US" sz="1900" i="1" dirty="0"/>
              <a:t>International Conference on Mathematical Applications</a:t>
            </a:r>
            <a:r>
              <a:rPr lang="en-US" sz="1900" dirty="0"/>
              <a:t>, 2018. </a:t>
            </a:r>
          </a:p>
          <a:p>
            <a:pPr lvl="1"/>
            <a:r>
              <a:rPr lang="en-US" sz="1900" b="1" dirty="0"/>
              <a:t>Tuning Pipelined Scientific Data Analyses for Efficient Multicore Execution </a:t>
            </a:r>
            <a:r>
              <a:rPr lang="en-US" sz="1900" dirty="0"/>
              <a:t>- André Pereira, </a:t>
            </a:r>
            <a:r>
              <a:rPr lang="en-US" sz="1900" dirty="0" err="1"/>
              <a:t>António</a:t>
            </a:r>
            <a:r>
              <a:rPr lang="en-US" sz="1900" dirty="0"/>
              <a:t> Onofre and Alberto </a:t>
            </a:r>
            <a:r>
              <a:rPr lang="en-US" sz="1900" dirty="0" err="1"/>
              <a:t>Proença</a:t>
            </a:r>
            <a:r>
              <a:rPr lang="en-US" sz="1900" dirty="0"/>
              <a:t>. In </a:t>
            </a:r>
            <a:r>
              <a:rPr lang="en-US" sz="1900" i="1" dirty="0"/>
              <a:t>Proceedings of the International Conference on High Performance Computing Simulation</a:t>
            </a:r>
            <a:r>
              <a:rPr lang="en-US" sz="1900" dirty="0"/>
              <a:t>, 2016. </a:t>
            </a:r>
          </a:p>
          <a:p>
            <a:pPr lvl="1"/>
            <a:r>
              <a:rPr lang="en-US" sz="1900" b="1" dirty="0"/>
              <a:t>HEP-Frame: A Software Engineered Framework to Aid the Development and Efficient Multicore Execution of Scientific Code </a:t>
            </a:r>
            <a:r>
              <a:rPr lang="en-US" sz="1900" dirty="0"/>
              <a:t>- André Pereira, </a:t>
            </a:r>
            <a:r>
              <a:rPr lang="en-US" sz="1900" dirty="0" err="1"/>
              <a:t>António</a:t>
            </a:r>
            <a:r>
              <a:rPr lang="en-US" sz="1900" dirty="0"/>
              <a:t> Onofre and Alberto </a:t>
            </a:r>
            <a:r>
              <a:rPr lang="en-US" sz="1900" dirty="0" err="1"/>
              <a:t>Proença</a:t>
            </a:r>
            <a:r>
              <a:rPr lang="en-US" sz="1900" dirty="0"/>
              <a:t>. In </a:t>
            </a:r>
            <a:r>
              <a:rPr lang="en-US" sz="1900" i="1" dirty="0"/>
              <a:t>Proceedings of the 2015 International Conference on Computational Science and Computational Intelligence</a:t>
            </a:r>
            <a:r>
              <a:rPr lang="en-US" sz="1900" dirty="0"/>
              <a:t>, 2015. </a:t>
            </a:r>
          </a:p>
          <a:p>
            <a:pPr lvl="1"/>
            <a:r>
              <a:rPr lang="en-US" sz="1900" b="1" dirty="0"/>
              <a:t>Removing Inefficiencies from Scientific Code: The Study of the Higgs Boson Couplings to Top Quarks </a:t>
            </a:r>
            <a:r>
              <a:rPr lang="en-US" sz="1900" dirty="0"/>
              <a:t>- André Pereira, </a:t>
            </a:r>
            <a:r>
              <a:rPr lang="en-US" sz="1900" dirty="0" err="1"/>
              <a:t>António</a:t>
            </a:r>
            <a:r>
              <a:rPr lang="en-US" sz="1900" dirty="0"/>
              <a:t> Onofre and Alberto </a:t>
            </a:r>
            <a:r>
              <a:rPr lang="en-US" sz="1900" dirty="0" err="1"/>
              <a:t>Proença</a:t>
            </a:r>
            <a:r>
              <a:rPr lang="en-US" sz="1900" dirty="0"/>
              <a:t>. In </a:t>
            </a:r>
            <a:r>
              <a:rPr lang="en-US" sz="1900" i="1" dirty="0"/>
              <a:t>Proceedings of the 14th International Conference on Computational Science and Its Applications</a:t>
            </a:r>
            <a:r>
              <a:rPr lang="en-US" sz="1900" dirty="0"/>
              <a:t>, 2014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3F8C8-7EC3-C845-801B-15A9E9B2D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233B76-02B7-A945-88AF-47960852D524}"/>
              </a:ext>
            </a:extLst>
          </p:cNvPr>
          <p:cNvSpPr txBox="1"/>
          <p:nvPr/>
        </p:nvSpPr>
        <p:spPr>
          <a:xfrm>
            <a:off x="2411506" y="7530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87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F86AFB1-6719-C84A-8C32-A2F57998C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49BAD6-931C-A948-B30D-AADFB9A2A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7506" y="2483343"/>
            <a:ext cx="4719393" cy="107128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HEP-Frame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434FC-0F42-214E-A58E-4EB26D5D1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BE957B-0148-4E40-860B-090AE59D3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334" y="25066"/>
            <a:ext cx="3198430" cy="3873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0FF982-05EC-9A4B-91B4-FCE8FCE11539}"/>
              </a:ext>
            </a:extLst>
          </p:cNvPr>
          <p:cNvSpPr txBox="1"/>
          <p:nvPr/>
        </p:nvSpPr>
        <p:spPr>
          <a:xfrm>
            <a:off x="2034989" y="3657842"/>
            <a:ext cx="7044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Development Aid and Efficient Execution Engine</a:t>
            </a:r>
            <a:br>
              <a:rPr lang="en-US" sz="2400" dirty="0"/>
            </a:br>
            <a:r>
              <a:rPr lang="en-US" sz="2400" dirty="0"/>
              <a:t>where a Multi-layer Scheduler Adaptively Orders</a:t>
            </a:r>
          </a:p>
          <a:p>
            <a:pPr algn="ctr"/>
            <a:r>
              <a:rPr lang="en-US" sz="2400" dirty="0"/>
              <a:t>Pipelined Data Stream Applications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FE9AE6-33E2-BC4A-96E2-B3D6470BE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382" y="28415"/>
            <a:ext cx="1176217" cy="10712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EFE695-C351-2543-9F6F-F8276059F03D}"/>
              </a:ext>
            </a:extLst>
          </p:cNvPr>
          <p:cNvSpPr txBox="1"/>
          <p:nvPr/>
        </p:nvSpPr>
        <p:spPr>
          <a:xfrm>
            <a:off x="9744636" y="5103674"/>
            <a:ext cx="23735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Candidate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:</a:t>
            </a:r>
          </a:p>
          <a:p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André Pereira</a:t>
            </a:r>
          </a:p>
          <a:p>
            <a:pPr algn="r"/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Advisors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:</a:t>
            </a:r>
          </a:p>
          <a:p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Prof. Alberto </a:t>
            </a:r>
            <a:r>
              <a:rPr 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Proença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Prof. António Onofre</a:t>
            </a:r>
          </a:p>
        </p:txBody>
      </p:sp>
    </p:spTree>
    <p:extLst>
      <p:ext uri="{BB962C8B-B14F-4D97-AF65-F5344CB8AC3E}">
        <p14:creationId xmlns:p14="http://schemas.microsoft.com/office/powerpoint/2010/main" val="156896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9920FA-799B-B645-8666-3AF22F916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73C1BC-4D01-184F-AFF7-C42F586C1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D91D3-12BB-4A4A-B554-A826AC4A1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254" y="2052116"/>
            <a:ext cx="8707885" cy="3997828"/>
          </a:xfrm>
        </p:spPr>
        <p:txBody>
          <a:bodyPr/>
          <a:lstStyle/>
          <a:p>
            <a:r>
              <a:rPr lang="en-US" sz="2400" dirty="0"/>
              <a:t>Develop tools for performance tuning</a:t>
            </a:r>
          </a:p>
          <a:p>
            <a:pPr lvl="1"/>
            <a:r>
              <a:rPr lang="en-US" sz="2200" dirty="0"/>
              <a:t>Focus on code once and execute on any platform</a:t>
            </a:r>
          </a:p>
          <a:p>
            <a:r>
              <a:rPr lang="en-US" sz="2400" dirty="0"/>
              <a:t>Help computational scientists</a:t>
            </a:r>
          </a:p>
          <a:p>
            <a:r>
              <a:rPr lang="en-US" sz="2400" dirty="0"/>
              <a:t>Innovative contribution to Computer Science</a:t>
            </a:r>
          </a:p>
          <a:p>
            <a:pPr lvl="1"/>
            <a:r>
              <a:rPr lang="en-US" sz="2000" dirty="0"/>
              <a:t>HEP-Frame &amp; novel scheduling approaches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8EA49-B730-D641-9D7F-B4D54DE2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92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F9BF201-5DC5-F148-95A2-C08C77504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C52322-19EA-7B4B-B640-411C15A9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768" y="814072"/>
            <a:ext cx="9511361" cy="1077229"/>
          </a:xfrm>
        </p:spPr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Parallelisation</a:t>
            </a:r>
            <a:r>
              <a:rPr lang="en-US" dirty="0"/>
              <a:t>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62A65-84AE-B948-BE49-4E0EF553B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064" y="1606214"/>
            <a:ext cx="7796540" cy="535408"/>
          </a:xfrm>
        </p:spPr>
        <p:txBody>
          <a:bodyPr/>
          <a:lstStyle/>
          <a:p>
            <a:r>
              <a:rPr lang="en-US" dirty="0"/>
              <a:t>Multithread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2F812-23BB-4B48-85B0-47EAD096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30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D41D5F-194A-554B-9BE8-50E443B1B932}"/>
              </a:ext>
            </a:extLst>
          </p:cNvPr>
          <p:cNvSpPr txBox="1">
            <a:spLocks/>
          </p:cNvSpPr>
          <p:nvPr/>
        </p:nvSpPr>
        <p:spPr>
          <a:xfrm>
            <a:off x="1001064" y="4180971"/>
            <a:ext cx="7796540" cy="53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Multiprocess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4BED1C-24AD-C040-BF18-60956BAFC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00" y="4914228"/>
            <a:ext cx="8521700" cy="1498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A82BF4-B889-AC44-BAE8-493521C98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200" y="2280486"/>
            <a:ext cx="84836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0A3FEEC-3FE4-0346-A113-9AA06438D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C52322-19EA-7B4B-B640-411C15A9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768" y="814072"/>
            <a:ext cx="9511361" cy="1077229"/>
          </a:xfrm>
        </p:spPr>
        <p:txBody>
          <a:bodyPr/>
          <a:lstStyle/>
          <a:p>
            <a:r>
              <a:rPr lang="en-US" dirty="0"/>
              <a:t>Processing with Accelerator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62A65-84AE-B948-BE49-4E0EF553B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063" y="1732546"/>
            <a:ext cx="9303983" cy="589549"/>
          </a:xfrm>
        </p:spPr>
        <p:txBody>
          <a:bodyPr/>
          <a:lstStyle/>
          <a:p>
            <a:r>
              <a:rPr lang="en-US" dirty="0"/>
              <a:t>Common approach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2F812-23BB-4B48-85B0-47EAD096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31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BF6D73-6C53-5340-A383-7460D527E2E6}"/>
              </a:ext>
            </a:extLst>
          </p:cNvPr>
          <p:cNvSpPr txBox="1">
            <a:spLocks/>
          </p:cNvSpPr>
          <p:nvPr/>
        </p:nvSpPr>
        <p:spPr>
          <a:xfrm>
            <a:off x="1001062" y="3665619"/>
            <a:ext cx="9303983" cy="589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more efficient approach</a:t>
            </a:r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5717B6-1692-6247-98E1-8C3D570E0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0" y="4299617"/>
            <a:ext cx="7239000" cy="1968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5414B7-3DF7-A445-BB70-ACB0B8C02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6395" y="2322095"/>
            <a:ext cx="7239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3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629EF66-C613-C948-99F3-A76E14BAF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C52322-19EA-7B4B-B640-411C15A9B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Data Streaming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2F812-23BB-4B48-85B0-47EAD096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E97F95-369A-CA47-8785-06536EB43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737" y="2632057"/>
            <a:ext cx="7820526" cy="198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5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F9BF201-5DC5-F148-95A2-C08C77504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C52322-19EA-7B4B-B640-411C15A9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768" y="814072"/>
            <a:ext cx="9511361" cy="1077229"/>
          </a:xfrm>
        </p:spPr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Parallelisation</a:t>
            </a:r>
            <a:r>
              <a:rPr lang="en-US" dirty="0"/>
              <a:t> Approaches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2F812-23BB-4B48-85B0-47EAD096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A82BF4-B889-AC44-BAE8-493521C98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977" y="2910469"/>
            <a:ext cx="9602045" cy="171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80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E03D691-E78C-4545-935D-CB913465F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429FB9-7C70-D944-B6D5-8FC63B59D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Compute Servers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B90B6-0779-C242-AA09-B8BC7E7A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6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43E96D-66DB-3D42-8CD5-9164A2CDE17E}"/>
              </a:ext>
            </a:extLst>
          </p:cNvPr>
          <p:cNvSpPr txBox="1"/>
          <p:nvPr/>
        </p:nvSpPr>
        <p:spPr>
          <a:xfrm>
            <a:off x="1423058" y="5993884"/>
            <a:ext cx="2608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Typical Multicore server</a:t>
            </a:r>
            <a:br>
              <a:rPr lang="en-US" dirty="0"/>
            </a:br>
            <a:r>
              <a:rPr lang="en-US" sz="1400" dirty="0"/>
              <a:t>(up to 32-core per device)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905A98-FDD2-904E-960F-5E41BB6FD4FB}"/>
              </a:ext>
            </a:extLst>
          </p:cNvPr>
          <p:cNvSpPr txBox="1"/>
          <p:nvPr/>
        </p:nvSpPr>
        <p:spPr>
          <a:xfrm>
            <a:off x="6692686" y="5993883"/>
            <a:ext cx="2685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Typical Manycore server</a:t>
            </a:r>
          </a:p>
          <a:p>
            <a:pPr algn="ctr"/>
            <a:r>
              <a:rPr lang="en-US" sz="1400" dirty="0"/>
              <a:t>(over 60-core per device)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613463-0198-4D40-BA36-9157A9A6D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220" y="1977034"/>
            <a:ext cx="2543244" cy="39304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2D5257-02C1-3F49-9478-B3A1C2BE82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4950" y="2277822"/>
            <a:ext cx="6979153" cy="311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38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F77FA45-68CB-EF49-B9F0-C55E11D64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429FB9-7C70-D944-B6D5-8FC63B59D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Heterogeneous Compute Servers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B90B6-0779-C242-AA09-B8BC7E7A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626D99-A9CF-944E-ADC7-C6F42DF97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541" y="1957475"/>
            <a:ext cx="6064918" cy="42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3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9B46940-6257-BA49-8183-90F550482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429FB9-7C70-D944-B6D5-8FC63B59D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Heterogeneous Compute Servers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B90B6-0779-C242-AA09-B8BC7E7A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8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D5BF2E-1B57-FC47-956D-457AC9D57ECE}"/>
              </a:ext>
            </a:extLst>
          </p:cNvPr>
          <p:cNvGrpSpPr/>
          <p:nvPr/>
        </p:nvGrpSpPr>
        <p:grpSpPr>
          <a:xfrm>
            <a:off x="3004241" y="1942467"/>
            <a:ext cx="6183518" cy="4244437"/>
            <a:chOff x="3558514" y="1972546"/>
            <a:chExt cx="6183518" cy="42444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346F3C7-A674-364C-9A9B-5FCD6CA1F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8514" y="1972546"/>
              <a:ext cx="6064918" cy="4244437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786B6E5-9416-1F45-80F1-0457414C0BE5}"/>
                </a:ext>
              </a:extLst>
            </p:cNvPr>
            <p:cNvGrpSpPr/>
            <p:nvPr/>
          </p:nvGrpSpPr>
          <p:grpSpPr>
            <a:xfrm>
              <a:off x="7092969" y="2161780"/>
              <a:ext cx="2649063" cy="3661261"/>
              <a:chOff x="6924521" y="2161780"/>
              <a:chExt cx="2649063" cy="366126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A4C0CCF-6C1D-D447-9378-BBC5465D3A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24521" y="2161780"/>
                <a:ext cx="2458819" cy="2017441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C5BACD5-DEE0-C749-9BBD-A574152FAD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70603" y="4279827"/>
                <a:ext cx="2502981" cy="15432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6415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D50F77B-1497-5A4F-A6DA-A6875B094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843" y="-18629"/>
            <a:ext cx="1041267" cy="71090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EC8F61-0187-2F4B-ACE4-56569AB92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585" y="2156177"/>
            <a:ext cx="5555080" cy="38876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429FB9-7C70-D944-B6D5-8FC63B59D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Heterogeneous Compute Servers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B90B6-0779-C242-AA09-B8BC7E7A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9B34-71C7-4E47-B460-B37E567AF4EE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4C0CCF-6C1D-D447-9378-BBC5465D3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969" y="2161780"/>
            <a:ext cx="2458819" cy="20174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5BACD5-DEE0-C749-9BBD-A574152FA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51" y="4279827"/>
            <a:ext cx="2502981" cy="1543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21B0A5-12FC-0144-B27D-6BF25D1D20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984" y="2230990"/>
            <a:ext cx="3022601" cy="373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65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Custom 9">
      <a:dk1>
        <a:srgbClr val="272727"/>
      </a:dk1>
      <a:lt1>
        <a:srgbClr val="2E2E2E"/>
      </a:lt1>
      <a:dk2>
        <a:srgbClr val="F8F8F8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{388B7FA7-D2E8-8E48-B0AA-CBD33C1C567F}tf16401378</Template>
  <TotalTime>8723</TotalTime>
  <Words>1345</Words>
  <Application>Microsoft Macintosh PowerPoint</Application>
  <PresentationFormat>Widescreen</PresentationFormat>
  <Paragraphs>212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Courier New</vt:lpstr>
      <vt:lpstr>MS Shell Dlg 2</vt:lpstr>
      <vt:lpstr>Wingdings</vt:lpstr>
      <vt:lpstr>Wingdings 3</vt:lpstr>
      <vt:lpstr>Madison</vt:lpstr>
      <vt:lpstr>HEP-Frame</vt:lpstr>
      <vt:lpstr>Agenda</vt:lpstr>
      <vt:lpstr>Motivation</vt:lpstr>
      <vt:lpstr>Pipelined Data Streaming</vt:lpstr>
      <vt:lpstr>Common Parallelisation Approaches</vt:lpstr>
      <vt:lpstr>Homogeneous Compute Servers</vt:lpstr>
      <vt:lpstr>Heterogeneous Compute Servers</vt:lpstr>
      <vt:lpstr>Heterogeneous Compute Servers</vt:lpstr>
      <vt:lpstr>Heterogeneous Compute Servers</vt:lpstr>
      <vt:lpstr>Highly Efficient Pipelined Framework</vt:lpstr>
      <vt:lpstr>Highly Efficient Pipelined Framework</vt:lpstr>
      <vt:lpstr>HEP-Frame Multiprocess Scheduler</vt:lpstr>
      <vt:lpstr>HEP-Frame DS/DP Scheduler</vt:lpstr>
      <vt:lpstr>HEP-Frame Multicore Scheduler</vt:lpstr>
      <vt:lpstr>HEP-Frame Manycore Scheduler</vt:lpstr>
      <vt:lpstr>HEP-Frame PRNG Management</vt:lpstr>
      <vt:lpstr>Case Study to Validate &amp; Evaluate HEP-Frame</vt:lpstr>
      <vt:lpstr>Case Study: ttH Scientific Data Analyses</vt:lpstr>
      <vt:lpstr>Testbed Environment</vt:lpstr>
      <vt:lpstr>Multiprocess Scheduling Layer Evaluation</vt:lpstr>
      <vt:lpstr>Simultaneous DS/DP Scheduling Layer Evaluation</vt:lpstr>
      <vt:lpstr>Multicore Scheduling Layer Evaluation</vt:lpstr>
      <vt:lpstr>Manycore Scheduling Layer Evaluation</vt:lpstr>
      <vt:lpstr>PRNG Management Evaluation</vt:lpstr>
      <vt:lpstr>Overall HEP-Frame Evaluation</vt:lpstr>
      <vt:lpstr>Conclusions</vt:lpstr>
      <vt:lpstr>Future Work</vt:lpstr>
      <vt:lpstr>Scientific Contributions</vt:lpstr>
      <vt:lpstr>HEP-Frame</vt:lpstr>
      <vt:lpstr>Common Parallelisation Approaches</vt:lpstr>
      <vt:lpstr>Processing with Accelerator Devices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Martins Pereira</dc:creator>
  <cp:lastModifiedBy>Andre Martins Pereira</cp:lastModifiedBy>
  <cp:revision>136</cp:revision>
  <dcterms:created xsi:type="dcterms:W3CDTF">2019-05-21T09:57:12Z</dcterms:created>
  <dcterms:modified xsi:type="dcterms:W3CDTF">2019-05-27T11:20:18Z</dcterms:modified>
</cp:coreProperties>
</file>